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media/image25.jpg" ContentType="image/png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67"/>
  </p:notesMasterIdLst>
  <p:handoutMasterIdLst>
    <p:handoutMasterId r:id="rId68"/>
  </p:handoutMasterIdLst>
  <p:sldIdLst>
    <p:sldId id="265" r:id="rId4"/>
    <p:sldId id="357" r:id="rId5"/>
    <p:sldId id="358" r:id="rId6"/>
    <p:sldId id="310" r:id="rId7"/>
    <p:sldId id="359" r:id="rId8"/>
    <p:sldId id="340" r:id="rId9"/>
    <p:sldId id="320" r:id="rId10"/>
    <p:sldId id="360" r:id="rId11"/>
    <p:sldId id="341" r:id="rId12"/>
    <p:sldId id="361" r:id="rId13"/>
    <p:sldId id="342" r:id="rId14"/>
    <p:sldId id="362" r:id="rId15"/>
    <p:sldId id="343" r:id="rId16"/>
    <p:sldId id="363" r:id="rId17"/>
    <p:sldId id="321" r:id="rId18"/>
    <p:sldId id="322" r:id="rId19"/>
    <p:sldId id="336" r:id="rId20"/>
    <p:sldId id="323" r:id="rId21"/>
    <p:sldId id="364" r:id="rId22"/>
    <p:sldId id="335" r:id="rId23"/>
    <p:sldId id="324" r:id="rId24"/>
    <p:sldId id="313" r:id="rId25"/>
    <p:sldId id="365" r:id="rId26"/>
    <p:sldId id="325" r:id="rId27"/>
    <p:sldId id="366" r:id="rId28"/>
    <p:sldId id="327" r:id="rId29"/>
    <p:sldId id="367" r:id="rId30"/>
    <p:sldId id="326" r:id="rId31"/>
    <p:sldId id="368" r:id="rId32"/>
    <p:sldId id="331" r:id="rId33"/>
    <p:sldId id="369" r:id="rId34"/>
    <p:sldId id="312" r:id="rId35"/>
    <p:sldId id="370" r:id="rId36"/>
    <p:sldId id="329" r:id="rId37"/>
    <p:sldId id="371" r:id="rId38"/>
    <p:sldId id="334" r:id="rId39"/>
    <p:sldId id="332" r:id="rId40"/>
    <p:sldId id="372" r:id="rId41"/>
    <p:sldId id="333" r:id="rId42"/>
    <p:sldId id="373" r:id="rId43"/>
    <p:sldId id="339" r:id="rId44"/>
    <p:sldId id="374" r:id="rId45"/>
    <p:sldId id="344" r:id="rId46"/>
    <p:sldId id="375" r:id="rId47"/>
    <p:sldId id="346" r:id="rId48"/>
    <p:sldId id="376" r:id="rId49"/>
    <p:sldId id="347" r:id="rId50"/>
    <p:sldId id="377" r:id="rId51"/>
    <p:sldId id="348" r:id="rId52"/>
    <p:sldId id="378" r:id="rId53"/>
    <p:sldId id="349" r:id="rId54"/>
    <p:sldId id="379" r:id="rId55"/>
    <p:sldId id="350" r:id="rId56"/>
    <p:sldId id="380" r:id="rId57"/>
    <p:sldId id="351" r:id="rId58"/>
    <p:sldId id="352" r:id="rId59"/>
    <p:sldId id="353" r:id="rId60"/>
    <p:sldId id="354" r:id="rId61"/>
    <p:sldId id="355" r:id="rId62"/>
    <p:sldId id="356" r:id="rId63"/>
    <p:sldId id="328" r:id="rId64"/>
    <p:sldId id="330" r:id="rId65"/>
    <p:sldId id="314" r:id="rId66"/>
  </p:sldIdLst>
  <p:sldSz cx="12188825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4" autoAdjust="0"/>
    <p:restoredTop sz="94629" autoAdjust="0"/>
  </p:normalViewPr>
  <p:slideViewPr>
    <p:cSldViewPr showGuides="1">
      <p:cViewPr>
        <p:scale>
          <a:sx n="80" d="100"/>
          <a:sy n="80" d="100"/>
        </p:scale>
        <p:origin x="1296" y="58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059734"/>
            <a:satOff val="24125"/>
            <a:lumOff val="10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ParticipantService</a:t>
          </a:r>
          <a:endParaRPr lang="en-US" sz="16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ParticipantDAL</a:t>
          </a:r>
          <a:endParaRPr lang="en-US" sz="16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9/13/2016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9/13/2016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6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1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41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5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1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05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3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9/13/2016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9/13/2016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13-09-2016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en.wikipedia.org/wiki/Constru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to Answer</a:t>
            </a:r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608012" y="2057400"/>
            <a:ext cx="441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How to design my business entities?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Normalize Backend (database) SQL/No SQL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 not overwhelm your OOP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Generate Table Objects / DAO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Do I need services/API?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serve somewhere else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Yes if you want to make your application loosely coupled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No for else</a:t>
            </a:r>
          </a:p>
          <a:p>
            <a:pPr lvl="1" algn="l"/>
            <a:endParaRPr lang="en-US" dirty="0"/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6645562" y="2057400"/>
            <a:ext cx="441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Do I need framework? 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Yes (period)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demo proof of concepts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if you want to embarrass yourself</a:t>
            </a:r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How to make my code cleaner?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Follow one coding standers and be consistence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Write comments</a:t>
            </a:r>
          </a:p>
          <a:p>
            <a:pPr marL="799963" lvl="1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Clean up your code</a:t>
            </a:r>
          </a:p>
          <a:p>
            <a:pPr lvl="1" algn="l"/>
            <a:endParaRPr lang="en-US" dirty="0"/>
          </a:p>
          <a:p>
            <a:pPr marL="799963" lvl="1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lvl="1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Understanding Software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2" y="9144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86175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Architect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12" y="1828800"/>
            <a:ext cx="975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608012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</a:rPr>
              <a:t>Facts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46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41056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863" y="2546302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81863" y="48006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Software Architecture:</a:t>
            </a:r>
            <a:br>
              <a:rPr lang="en-US" sz="2400" b="1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</a:t>
            </a:r>
          </a:p>
          <a:p>
            <a:r>
              <a:rPr lang="en-US" dirty="0"/>
              <a:t>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828800"/>
            <a:ext cx="1752600" cy="245066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79469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12" y="5257800"/>
            <a:ext cx="8151813" cy="132521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Crafting ColdFusion </a:t>
            </a:r>
          </a:p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Applications Like An Architect</a:t>
            </a:r>
          </a:p>
        </p:txBody>
      </p:sp>
    </p:spTree>
    <p:extLst>
      <p:ext uri="{BB962C8B-B14F-4D97-AF65-F5344CB8AC3E}">
        <p14:creationId xmlns:p14="http://schemas.microsoft.com/office/powerpoint/2010/main" val="335326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98613" y="1866900"/>
            <a:ext cx="4419599" cy="57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246812" y="1857292"/>
            <a:ext cx="4419600" cy="581108"/>
          </a:xfrm>
          <a:prstGeom prst="rect">
            <a:avLst/>
          </a:prstGeom>
        </p:spPr>
        <p:txBody>
          <a:bodyPr/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Application servers diagram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51" y="2324100"/>
            <a:ext cx="4011837" cy="3276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5908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Let us convert the room to ColdFusion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371600"/>
            <a:ext cx="2438400" cy="1676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17873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6484598" y="2971800"/>
            <a:ext cx="4826037" cy="30480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691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989012" y="2438401"/>
            <a:ext cx="4495799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Shirak Avakian</a:t>
            </a:r>
          </a:p>
          <a:p>
            <a:pPr algn="l"/>
            <a:r>
              <a:rPr lang="en-US" sz="2800" dirty="0"/>
              <a:t>Enterprise Solution Architect</a:t>
            </a:r>
          </a:p>
          <a:p>
            <a:pPr algn="l"/>
            <a:r>
              <a:rPr lang="en-US" sz="2800" dirty="0"/>
              <a:t>QBI LLC</a:t>
            </a:r>
          </a:p>
          <a:p>
            <a:pPr algn="l"/>
            <a:r>
              <a:rPr lang="en-US" sz="2800" dirty="0">
                <a:hlinkClick r:id="rId2"/>
              </a:rPr>
              <a:t>shirakavakian@gmail.com</a:t>
            </a:r>
            <a:endParaRPr lang="en-US" sz="2800" dirty="0"/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shirakavakian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695729" y="2057400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998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Building Architect</a:t>
            </a:r>
          </a:p>
        </p:txBody>
      </p:sp>
      <p:graphicFrame>
        <p:nvGraphicFramePr>
          <p:cNvPr id="9" name="Content Placeholder 2" descr="Alternating Flow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7179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8" name="Right Bracket 17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ket 18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330459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7012" y="3429000"/>
            <a:ext cx="11353800" cy="2057400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143000"/>
            <a:ext cx="2362200" cy="2362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951412" y="1790700"/>
            <a:ext cx="1676400" cy="8382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343025"/>
            <a:ext cx="2438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4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812" y="1715473"/>
            <a:ext cx="457965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Repository/Database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DAL (Data Access Layer)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31" y="1752600"/>
            <a:ext cx="6296277" cy="40528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7" name="Rectangle 36"/>
          <p:cNvSpPr/>
          <p:nvPr/>
        </p:nvSpPr>
        <p:spPr>
          <a:xfrm>
            <a:off x="5692708" y="1888718"/>
            <a:ext cx="6092348" cy="3156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92708" y="2331026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31812" y="3962400"/>
            <a:ext cx="457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or simply </a:t>
            </a:r>
            <a:r>
              <a:rPr lang="en-US" b="1" dirty="0"/>
              <a:t>normalization</a:t>
            </a:r>
            <a:r>
              <a:rPr lang="en-US" dirty="0"/>
              <a:t>, is the process of organizing the columns (attributes) and tables (relations) of 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</p:spTree>
    <p:extLst>
      <p:ext uri="{BB962C8B-B14F-4D97-AF65-F5344CB8AC3E}">
        <p14:creationId xmlns:p14="http://schemas.microsoft.com/office/powerpoint/2010/main" val="219097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3-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997416"/>
            <a:ext cx="5983449" cy="427530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608012" y="2027795"/>
            <a:ext cx="3971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1- Normalize your database</a:t>
            </a:r>
          </a:p>
          <a:p>
            <a:pPr lvl="1"/>
            <a:r>
              <a:rPr lang="en-US" dirty="0"/>
              <a:t>2- Create separate SQL authentication</a:t>
            </a:r>
          </a:p>
          <a:p>
            <a:pPr lvl="1"/>
            <a:r>
              <a:rPr lang="en-US" dirty="0"/>
              <a:t>3- Create schemas</a:t>
            </a:r>
          </a:p>
          <a:p>
            <a:pPr lvl="1"/>
            <a:r>
              <a:rPr lang="en-US" dirty="0"/>
              <a:t>4-Create user defined type</a:t>
            </a:r>
          </a:p>
          <a:p>
            <a:pPr lvl="1"/>
            <a:r>
              <a:rPr lang="en-US" dirty="0"/>
              <a:t>5- Use Store procedures &amp; views</a:t>
            </a:r>
          </a:p>
          <a:p>
            <a:pPr lvl="1"/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pPr lvl="1"/>
            <a:r>
              <a:rPr lang="en-US" dirty="0"/>
              <a:t>7- Don’t use plural form for tables names</a:t>
            </a:r>
          </a:p>
          <a:p>
            <a:pPr lvl="1"/>
            <a:r>
              <a:rPr lang="en-US" dirty="0"/>
              <a:t>8- Always create diagrams</a:t>
            </a:r>
          </a:p>
          <a:p>
            <a:pPr lvl="1"/>
            <a:r>
              <a:rPr lang="en-US" dirty="0"/>
              <a:t>9- Use constrains &amp; foreign key’s</a:t>
            </a:r>
          </a:p>
          <a:p>
            <a:pPr lvl="1"/>
            <a:r>
              <a:rPr lang="en-US" dirty="0"/>
              <a:t>10- Use SQL Identity Increment</a:t>
            </a:r>
          </a:p>
          <a:p>
            <a:pPr lvl="1"/>
            <a:r>
              <a:rPr lang="en-US" dirty="0"/>
              <a:t>11- Define your primary keys</a:t>
            </a:r>
          </a:p>
          <a:p>
            <a:pPr lvl="1"/>
            <a:r>
              <a:rPr lang="en-US" dirty="0"/>
              <a:t>12- Always have common fields (columns)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928" y="1643529"/>
            <a:ext cx="32766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dirty="0">
                <a:ln w="0"/>
              </a:rPr>
              <a:t>Database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9085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1" y="2258514"/>
            <a:ext cx="2551015" cy="2438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088" y="1860715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875" y="2202448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71" y="2571780"/>
            <a:ext cx="3677010" cy="244529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422883" y="3427973"/>
            <a:ext cx="3603722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75" y="3276600"/>
            <a:ext cx="3970448" cy="24452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03283" y="281940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1 of 4</a:t>
            </a:r>
          </a:p>
        </p:txBody>
      </p:sp>
    </p:spTree>
    <p:extLst>
      <p:ext uri="{BB962C8B-B14F-4D97-AF65-F5344CB8AC3E}">
        <p14:creationId xmlns:p14="http://schemas.microsoft.com/office/powerpoint/2010/main" val="5148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32898" y="1664732"/>
            <a:ext cx="577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n w="0"/>
              </a:rPr>
              <a:t>DAO (Data Access Object) vs DAL (Data Access Layer)</a:t>
            </a:r>
            <a:endParaRPr lang="en-US" b="1" dirty="0">
              <a:ln w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20" y="3030813"/>
            <a:ext cx="3733800" cy="24452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7895" y="2693850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9554" y="2285132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90" y="2654464"/>
            <a:ext cx="6435892" cy="2906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8220" y="5565074"/>
            <a:ext cx="3432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No Inheritance</a:t>
            </a:r>
          </a:p>
          <a:p>
            <a:r>
              <a:rPr lang="en-US" sz="1600" dirty="0"/>
              <a:t>2- Represent single table</a:t>
            </a:r>
          </a:p>
          <a:p>
            <a:r>
              <a:rPr lang="en-US" sz="1600" dirty="0"/>
              <a:t>3- No Injectors</a:t>
            </a:r>
          </a:p>
          <a:p>
            <a:r>
              <a:rPr lang="en-US" sz="1600" dirty="0"/>
              <a:t>4-Output array of table object or query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40382" y="5594225"/>
            <a:ext cx="54877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1- Inheritance</a:t>
            </a:r>
          </a:p>
          <a:p>
            <a:r>
              <a:rPr lang="en-US" sz="1600" dirty="0"/>
              <a:t>2- Represent multiple table</a:t>
            </a:r>
          </a:p>
          <a:p>
            <a:r>
              <a:rPr lang="en-US" sz="1600" dirty="0"/>
              <a:t>3- Injectors</a:t>
            </a:r>
          </a:p>
          <a:p>
            <a:r>
              <a:rPr lang="en-US" sz="1600" dirty="0"/>
              <a:t>4-Output array of Business entities or Procedure </a:t>
            </a:r>
            <a:r>
              <a:rPr lang="en-US" sz="1600" dirty="0" err="1"/>
              <a:t>struct</a:t>
            </a:r>
            <a:r>
              <a:rPr lang="en-US" sz="1600" dirty="0"/>
              <a:t> or query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2 of 4</a:t>
            </a:r>
          </a:p>
        </p:txBody>
      </p:sp>
    </p:spTree>
    <p:extLst>
      <p:ext uri="{BB962C8B-B14F-4D97-AF65-F5344CB8AC3E}">
        <p14:creationId xmlns:p14="http://schemas.microsoft.com/office/powerpoint/2010/main" val="36009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2" grpId="0"/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6" y="2667000"/>
            <a:ext cx="5289926" cy="34568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Oval 11"/>
          <p:cNvSpPr/>
          <p:nvPr/>
        </p:nvSpPr>
        <p:spPr>
          <a:xfrm>
            <a:off x="1067635" y="5321761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812" y="4749538"/>
            <a:ext cx="5943600" cy="1374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flipV="1">
            <a:off x="2094644" y="5105400"/>
            <a:ext cx="3694968" cy="4327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1" y="2667000"/>
            <a:ext cx="4220213" cy="1675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6" name="Straight Arrow Connector 15"/>
          <p:cNvCxnSpPr/>
          <p:nvPr/>
        </p:nvCxnSpPr>
        <p:spPr>
          <a:xfrm flipV="1">
            <a:off x="8151812" y="4191000"/>
            <a:ext cx="76200" cy="5585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5127" y="2010029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BusinessEntities</a:t>
            </a:r>
            <a:r>
              <a:rPr lang="en-US" dirty="0"/>
              <a:t> is predefined objects represent services return type.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3 of 4</a:t>
            </a:r>
          </a:p>
        </p:txBody>
      </p:sp>
    </p:spTree>
    <p:extLst>
      <p:ext uri="{BB962C8B-B14F-4D97-AF65-F5344CB8AC3E}">
        <p14:creationId xmlns:p14="http://schemas.microsoft.com/office/powerpoint/2010/main" val="29322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634" y="895290"/>
            <a:ext cx="4793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2- OOP (Object Oriented Programing) 4 of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5612" y="2711576"/>
            <a:ext cx="437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2569661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45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1 of 4</a:t>
            </a:r>
          </a:p>
        </p:txBody>
      </p:sp>
      <p:sp>
        <p:nvSpPr>
          <p:cNvPr id="4" name="Rectangle 3"/>
          <p:cNvSpPr/>
          <p:nvPr/>
        </p:nvSpPr>
        <p:spPr>
          <a:xfrm>
            <a:off x="370531" y="2079227"/>
            <a:ext cx="51440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905" y="3810000"/>
            <a:ext cx="5266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10" name="Content Placeholder 8" descr="Sample table with 3 columns, 4 rows" title="Table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357255"/>
              </p:ext>
            </p:extLst>
          </p:nvPr>
        </p:nvGraphicFramePr>
        <p:xfrm>
          <a:off x="5865812" y="1981200"/>
          <a:ext cx="5791201" cy="44335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effectLst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0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Subjects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Cover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93812" y="2895600"/>
            <a:ext cx="8915399" cy="175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Questions to answer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building architect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29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2 of 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5146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256202"/>
              </p:ext>
            </p:extLst>
          </p:nvPr>
        </p:nvGraphicFramePr>
        <p:xfrm>
          <a:off x="3808412" y="20896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2208212" y="47244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7" idx="3"/>
          </p:cNvCxnSpPr>
          <p:nvPr/>
        </p:nvCxnSpPr>
        <p:spPr>
          <a:xfrm rot="10800000">
            <a:off x="2350842" y="41526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37812" y="647700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0"/>
              </a:rPr>
              <a:t>Classic Service Oriented Architect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236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3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Service Factory Oriented Architect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5" y="2286795"/>
            <a:ext cx="2066667" cy="4095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0437297" y="6568612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231205" y="1828799"/>
            <a:ext cx="5901808" cy="4516711"/>
            <a:chOff x="4231204" y="939925"/>
            <a:chExt cx="6282809" cy="5405586"/>
          </a:xfrm>
        </p:grpSpPr>
        <p:sp>
          <p:nvSpPr>
            <p:cNvPr id="30" name="Freeform 29"/>
            <p:cNvSpPr/>
            <p:nvPr/>
          </p:nvSpPr>
          <p:spPr>
            <a:xfrm rot="8432832">
              <a:off x="5241437" y="3742762"/>
              <a:ext cx="117834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178340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reeform 30"/>
            <p:cNvSpPr/>
            <p:nvPr/>
          </p:nvSpPr>
          <p:spPr>
            <a:xfrm rot="2264978">
              <a:off x="7585539" y="3736392"/>
              <a:ext cx="120224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20224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 rot="16270783">
              <a:off x="6729507" y="1966443"/>
              <a:ext cx="528733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528733" y="0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829913" y="2230754"/>
              <a:ext cx="2293608" cy="1137623"/>
            </a:xfrm>
            <a:custGeom>
              <a:avLst/>
              <a:gdLst>
                <a:gd name="connsiteX0" fmla="*/ 0 w 2293608"/>
                <a:gd name="connsiteY0" fmla="*/ 189608 h 1137623"/>
                <a:gd name="connsiteX1" fmla="*/ 189608 w 2293608"/>
                <a:gd name="connsiteY1" fmla="*/ 0 h 1137623"/>
                <a:gd name="connsiteX2" fmla="*/ 2104000 w 2293608"/>
                <a:gd name="connsiteY2" fmla="*/ 0 h 1137623"/>
                <a:gd name="connsiteX3" fmla="*/ 2293608 w 2293608"/>
                <a:gd name="connsiteY3" fmla="*/ 189608 h 1137623"/>
                <a:gd name="connsiteX4" fmla="*/ 2293608 w 2293608"/>
                <a:gd name="connsiteY4" fmla="*/ 948015 h 1137623"/>
                <a:gd name="connsiteX5" fmla="*/ 2104000 w 2293608"/>
                <a:gd name="connsiteY5" fmla="*/ 1137623 h 1137623"/>
                <a:gd name="connsiteX6" fmla="*/ 189608 w 2293608"/>
                <a:gd name="connsiteY6" fmla="*/ 1137623 h 1137623"/>
                <a:gd name="connsiteX7" fmla="*/ 0 w 2293608"/>
                <a:gd name="connsiteY7" fmla="*/ 948015 h 1137623"/>
                <a:gd name="connsiteX8" fmla="*/ 0 w 2293608"/>
                <a:gd name="connsiteY8" fmla="*/ 189608 h 113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3608" h="1137623">
                  <a:moveTo>
                    <a:pt x="0" y="189608"/>
                  </a:moveTo>
                  <a:cubicBezTo>
                    <a:pt x="0" y="84890"/>
                    <a:pt x="84890" y="0"/>
                    <a:pt x="189608" y="0"/>
                  </a:cubicBezTo>
                  <a:lnTo>
                    <a:pt x="2104000" y="0"/>
                  </a:lnTo>
                  <a:cubicBezTo>
                    <a:pt x="2208718" y="0"/>
                    <a:pt x="2293608" y="84890"/>
                    <a:pt x="2293608" y="189608"/>
                  </a:cubicBezTo>
                  <a:lnTo>
                    <a:pt x="2293608" y="948015"/>
                  </a:lnTo>
                  <a:cubicBezTo>
                    <a:pt x="2293608" y="1052733"/>
                    <a:pt x="2208718" y="1137623"/>
                    <a:pt x="2104000" y="1137623"/>
                  </a:cubicBezTo>
                  <a:lnTo>
                    <a:pt x="189608" y="1137623"/>
                  </a:lnTo>
                  <a:cubicBezTo>
                    <a:pt x="84890" y="1137623"/>
                    <a:pt x="0" y="1052733"/>
                    <a:pt x="0" y="948015"/>
                  </a:cubicBezTo>
                  <a:lnTo>
                    <a:pt x="0" y="18960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334" tIns="106334" rIns="106334" bIns="106334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Service Factory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468828" y="939925"/>
              <a:ext cx="1076672" cy="762207"/>
            </a:xfrm>
            <a:custGeom>
              <a:avLst/>
              <a:gdLst>
                <a:gd name="connsiteX0" fmla="*/ 0 w 1076672"/>
                <a:gd name="connsiteY0" fmla="*/ 127037 h 762207"/>
                <a:gd name="connsiteX1" fmla="*/ 127037 w 1076672"/>
                <a:gd name="connsiteY1" fmla="*/ 0 h 762207"/>
                <a:gd name="connsiteX2" fmla="*/ 949635 w 1076672"/>
                <a:gd name="connsiteY2" fmla="*/ 0 h 762207"/>
                <a:gd name="connsiteX3" fmla="*/ 1076672 w 1076672"/>
                <a:gd name="connsiteY3" fmla="*/ 127037 h 762207"/>
                <a:gd name="connsiteX4" fmla="*/ 1076672 w 1076672"/>
                <a:gd name="connsiteY4" fmla="*/ 635170 h 762207"/>
                <a:gd name="connsiteX5" fmla="*/ 949635 w 1076672"/>
                <a:gd name="connsiteY5" fmla="*/ 762207 h 762207"/>
                <a:gd name="connsiteX6" fmla="*/ 127037 w 1076672"/>
                <a:gd name="connsiteY6" fmla="*/ 762207 h 762207"/>
                <a:gd name="connsiteX7" fmla="*/ 0 w 1076672"/>
                <a:gd name="connsiteY7" fmla="*/ 635170 h 762207"/>
                <a:gd name="connsiteX8" fmla="*/ 0 w 1076672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6672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49635" y="0"/>
                  </a:lnTo>
                  <a:cubicBezTo>
                    <a:pt x="1019796" y="0"/>
                    <a:pt x="1076672" y="56876"/>
                    <a:pt x="1076672" y="127037"/>
                  </a:cubicBezTo>
                  <a:lnTo>
                    <a:pt x="1076672" y="635170"/>
                  </a:lnTo>
                  <a:cubicBezTo>
                    <a:pt x="1076672" y="705331"/>
                    <a:pt x="1019796" y="762207"/>
                    <a:pt x="949635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/>
                <a:t>UI-Model</a:t>
              </a:r>
            </a:p>
          </p:txBody>
        </p:sp>
        <p:sp>
          <p:nvSpPr>
            <p:cNvPr id="35" name="Freeform 34"/>
            <p:cNvSpPr/>
            <p:nvPr/>
          </p:nvSpPr>
          <p:spPr>
            <a:xfrm>
              <a:off x="8315862" y="4104406"/>
              <a:ext cx="1676621" cy="762207"/>
            </a:xfrm>
            <a:custGeom>
              <a:avLst/>
              <a:gdLst>
                <a:gd name="connsiteX0" fmla="*/ 0 w 1676621"/>
                <a:gd name="connsiteY0" fmla="*/ 127037 h 762207"/>
                <a:gd name="connsiteX1" fmla="*/ 127037 w 1676621"/>
                <a:gd name="connsiteY1" fmla="*/ 0 h 762207"/>
                <a:gd name="connsiteX2" fmla="*/ 1549584 w 1676621"/>
                <a:gd name="connsiteY2" fmla="*/ 0 h 762207"/>
                <a:gd name="connsiteX3" fmla="*/ 1676621 w 1676621"/>
                <a:gd name="connsiteY3" fmla="*/ 127037 h 762207"/>
                <a:gd name="connsiteX4" fmla="*/ 1676621 w 1676621"/>
                <a:gd name="connsiteY4" fmla="*/ 635170 h 762207"/>
                <a:gd name="connsiteX5" fmla="*/ 1549584 w 1676621"/>
                <a:gd name="connsiteY5" fmla="*/ 762207 h 762207"/>
                <a:gd name="connsiteX6" fmla="*/ 127037 w 1676621"/>
                <a:gd name="connsiteY6" fmla="*/ 762207 h 762207"/>
                <a:gd name="connsiteX7" fmla="*/ 0 w 1676621"/>
                <a:gd name="connsiteY7" fmla="*/ 635170 h 762207"/>
                <a:gd name="connsiteX8" fmla="*/ 0 w 1676621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6621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549584" y="0"/>
                  </a:lnTo>
                  <a:cubicBezTo>
                    <a:pt x="1619745" y="0"/>
                    <a:pt x="1676621" y="56876"/>
                    <a:pt x="1676621" y="127037"/>
                  </a:cubicBezTo>
                  <a:lnTo>
                    <a:pt x="1676621" y="635170"/>
                  </a:lnTo>
                  <a:cubicBezTo>
                    <a:pt x="1676621" y="705331"/>
                    <a:pt x="1619745" y="762207"/>
                    <a:pt x="1549584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ParticipantService</a:t>
              </a:r>
              <a:endParaRPr lang="en-US" sz="1400" kern="1200" dirty="0"/>
            </a:p>
          </p:txBody>
        </p:sp>
        <p:sp>
          <p:nvSpPr>
            <p:cNvPr id="36" name="Freeform 35"/>
            <p:cNvSpPr/>
            <p:nvPr/>
          </p:nvSpPr>
          <p:spPr>
            <a:xfrm rot="3627246">
              <a:off x="9167440" y="5214602"/>
              <a:ext cx="80000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80000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Freeform 36"/>
            <p:cNvSpPr/>
            <p:nvPr/>
          </p:nvSpPr>
          <p:spPr>
            <a:xfrm>
              <a:off x="9447418" y="5562590"/>
              <a:ext cx="1066595" cy="762207"/>
            </a:xfrm>
            <a:custGeom>
              <a:avLst/>
              <a:gdLst>
                <a:gd name="connsiteX0" fmla="*/ 0 w 1066595"/>
                <a:gd name="connsiteY0" fmla="*/ 127037 h 762207"/>
                <a:gd name="connsiteX1" fmla="*/ 127037 w 1066595"/>
                <a:gd name="connsiteY1" fmla="*/ 0 h 762207"/>
                <a:gd name="connsiteX2" fmla="*/ 939558 w 1066595"/>
                <a:gd name="connsiteY2" fmla="*/ 0 h 762207"/>
                <a:gd name="connsiteX3" fmla="*/ 1066595 w 1066595"/>
                <a:gd name="connsiteY3" fmla="*/ 127037 h 762207"/>
                <a:gd name="connsiteX4" fmla="*/ 1066595 w 1066595"/>
                <a:gd name="connsiteY4" fmla="*/ 635170 h 762207"/>
                <a:gd name="connsiteX5" fmla="*/ 939558 w 1066595"/>
                <a:gd name="connsiteY5" fmla="*/ 762207 h 762207"/>
                <a:gd name="connsiteX6" fmla="*/ 127037 w 1066595"/>
                <a:gd name="connsiteY6" fmla="*/ 762207 h 762207"/>
                <a:gd name="connsiteX7" fmla="*/ 0 w 1066595"/>
                <a:gd name="connsiteY7" fmla="*/ 635170 h 762207"/>
                <a:gd name="connsiteX8" fmla="*/ 0 w 1066595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595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939558" y="0"/>
                  </a:lnTo>
                  <a:cubicBezTo>
                    <a:pt x="1009719" y="0"/>
                    <a:pt x="1066595" y="56876"/>
                    <a:pt x="1066595" y="127037"/>
                  </a:cubicBezTo>
                  <a:lnTo>
                    <a:pt x="1066595" y="635170"/>
                  </a:lnTo>
                  <a:cubicBezTo>
                    <a:pt x="1066595" y="705331"/>
                    <a:pt x="1009719" y="762207"/>
                    <a:pt x="939558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OtherDAL</a:t>
              </a:r>
              <a:endParaRPr lang="en-US" sz="1400" kern="1200" dirty="0"/>
            </a:p>
          </p:txBody>
        </p:sp>
        <p:sp>
          <p:nvSpPr>
            <p:cNvPr id="38" name="Freeform 37"/>
            <p:cNvSpPr/>
            <p:nvPr/>
          </p:nvSpPr>
          <p:spPr>
            <a:xfrm rot="6753670">
              <a:off x="8474430" y="5214605"/>
              <a:ext cx="753658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53658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 38"/>
            <p:cNvSpPr/>
            <p:nvPr/>
          </p:nvSpPr>
          <p:spPr>
            <a:xfrm>
              <a:off x="7873693" y="5562595"/>
              <a:ext cx="1349306" cy="762207"/>
            </a:xfrm>
            <a:custGeom>
              <a:avLst/>
              <a:gdLst>
                <a:gd name="connsiteX0" fmla="*/ 0 w 1349306"/>
                <a:gd name="connsiteY0" fmla="*/ 127037 h 762207"/>
                <a:gd name="connsiteX1" fmla="*/ 127037 w 1349306"/>
                <a:gd name="connsiteY1" fmla="*/ 0 h 762207"/>
                <a:gd name="connsiteX2" fmla="*/ 1222269 w 1349306"/>
                <a:gd name="connsiteY2" fmla="*/ 0 h 762207"/>
                <a:gd name="connsiteX3" fmla="*/ 1349306 w 1349306"/>
                <a:gd name="connsiteY3" fmla="*/ 127037 h 762207"/>
                <a:gd name="connsiteX4" fmla="*/ 1349306 w 1349306"/>
                <a:gd name="connsiteY4" fmla="*/ 635170 h 762207"/>
                <a:gd name="connsiteX5" fmla="*/ 1222269 w 1349306"/>
                <a:gd name="connsiteY5" fmla="*/ 762207 h 762207"/>
                <a:gd name="connsiteX6" fmla="*/ 127037 w 1349306"/>
                <a:gd name="connsiteY6" fmla="*/ 762207 h 762207"/>
                <a:gd name="connsiteX7" fmla="*/ 0 w 1349306"/>
                <a:gd name="connsiteY7" fmla="*/ 635170 h 762207"/>
                <a:gd name="connsiteX8" fmla="*/ 0 w 134930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30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22269" y="0"/>
                  </a:lnTo>
                  <a:cubicBezTo>
                    <a:pt x="1292430" y="0"/>
                    <a:pt x="1349306" y="56876"/>
                    <a:pt x="1349306" y="127037"/>
                  </a:cubicBezTo>
                  <a:lnTo>
                    <a:pt x="1349306" y="635170"/>
                  </a:lnTo>
                  <a:cubicBezTo>
                    <a:pt x="1349306" y="705331"/>
                    <a:pt x="1292430" y="762207"/>
                    <a:pt x="122226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ParticipantDAL</a:t>
              </a:r>
              <a:endParaRPr lang="en-US" sz="1400" kern="1200" dirty="0"/>
            </a:p>
          </p:txBody>
        </p:sp>
        <p:sp>
          <p:nvSpPr>
            <p:cNvPr id="40" name="Freeform 39"/>
            <p:cNvSpPr/>
            <p:nvPr/>
          </p:nvSpPr>
          <p:spPr>
            <a:xfrm rot="10275385">
              <a:off x="7527322" y="4674727"/>
              <a:ext cx="793149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93149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 40"/>
            <p:cNvSpPr/>
            <p:nvPr/>
          </p:nvSpPr>
          <p:spPr>
            <a:xfrm>
              <a:off x="6399213" y="4441013"/>
              <a:ext cx="1132717" cy="762207"/>
            </a:xfrm>
            <a:custGeom>
              <a:avLst/>
              <a:gdLst>
                <a:gd name="connsiteX0" fmla="*/ 0 w 1132717"/>
                <a:gd name="connsiteY0" fmla="*/ 127037 h 762207"/>
                <a:gd name="connsiteX1" fmla="*/ 127037 w 1132717"/>
                <a:gd name="connsiteY1" fmla="*/ 0 h 762207"/>
                <a:gd name="connsiteX2" fmla="*/ 1005680 w 1132717"/>
                <a:gd name="connsiteY2" fmla="*/ 0 h 762207"/>
                <a:gd name="connsiteX3" fmla="*/ 1132717 w 1132717"/>
                <a:gd name="connsiteY3" fmla="*/ 127037 h 762207"/>
                <a:gd name="connsiteX4" fmla="*/ 1132717 w 1132717"/>
                <a:gd name="connsiteY4" fmla="*/ 635170 h 762207"/>
                <a:gd name="connsiteX5" fmla="*/ 1005680 w 1132717"/>
                <a:gd name="connsiteY5" fmla="*/ 762207 h 762207"/>
                <a:gd name="connsiteX6" fmla="*/ 127037 w 1132717"/>
                <a:gd name="connsiteY6" fmla="*/ 762207 h 762207"/>
                <a:gd name="connsiteX7" fmla="*/ 0 w 1132717"/>
                <a:gd name="connsiteY7" fmla="*/ 635170 h 762207"/>
                <a:gd name="connsiteX8" fmla="*/ 0 w 113271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271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05680" y="0"/>
                  </a:lnTo>
                  <a:cubicBezTo>
                    <a:pt x="1075841" y="0"/>
                    <a:pt x="1132717" y="56876"/>
                    <a:pt x="1132717" y="127037"/>
                  </a:cubicBezTo>
                  <a:lnTo>
                    <a:pt x="1132717" y="635170"/>
                  </a:lnTo>
                  <a:cubicBezTo>
                    <a:pt x="1132717" y="705331"/>
                    <a:pt x="1075841" y="762207"/>
                    <a:pt x="100568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688" tIns="67688" rIns="67688" bIns="67688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Validation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231204" y="4117145"/>
              <a:ext cx="1362766" cy="762207"/>
            </a:xfrm>
            <a:custGeom>
              <a:avLst/>
              <a:gdLst>
                <a:gd name="connsiteX0" fmla="*/ 0 w 1362766"/>
                <a:gd name="connsiteY0" fmla="*/ 127037 h 762207"/>
                <a:gd name="connsiteX1" fmla="*/ 127037 w 1362766"/>
                <a:gd name="connsiteY1" fmla="*/ 0 h 762207"/>
                <a:gd name="connsiteX2" fmla="*/ 1235729 w 1362766"/>
                <a:gd name="connsiteY2" fmla="*/ 0 h 762207"/>
                <a:gd name="connsiteX3" fmla="*/ 1362766 w 1362766"/>
                <a:gd name="connsiteY3" fmla="*/ 127037 h 762207"/>
                <a:gd name="connsiteX4" fmla="*/ 1362766 w 1362766"/>
                <a:gd name="connsiteY4" fmla="*/ 635170 h 762207"/>
                <a:gd name="connsiteX5" fmla="*/ 1235729 w 1362766"/>
                <a:gd name="connsiteY5" fmla="*/ 762207 h 762207"/>
                <a:gd name="connsiteX6" fmla="*/ 127037 w 1362766"/>
                <a:gd name="connsiteY6" fmla="*/ 762207 h 762207"/>
                <a:gd name="connsiteX7" fmla="*/ 0 w 1362766"/>
                <a:gd name="connsiteY7" fmla="*/ 635170 h 762207"/>
                <a:gd name="connsiteX8" fmla="*/ 0 w 1362766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766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235729" y="0"/>
                  </a:lnTo>
                  <a:cubicBezTo>
                    <a:pt x="1305890" y="0"/>
                    <a:pt x="1362766" y="56876"/>
                    <a:pt x="1362766" y="127037"/>
                  </a:cubicBezTo>
                  <a:lnTo>
                    <a:pt x="1362766" y="635170"/>
                  </a:lnTo>
                  <a:cubicBezTo>
                    <a:pt x="1362766" y="705331"/>
                    <a:pt x="1305890" y="762207"/>
                    <a:pt x="1235729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LectureService</a:t>
              </a:r>
              <a:endParaRPr lang="en-US" sz="1400" kern="1200" dirty="0"/>
            </a:p>
          </p:txBody>
        </p:sp>
        <p:sp>
          <p:nvSpPr>
            <p:cNvPr id="43" name="Freeform 42"/>
            <p:cNvSpPr/>
            <p:nvPr/>
          </p:nvSpPr>
          <p:spPr>
            <a:xfrm rot="3904051">
              <a:off x="4865228" y="5231328"/>
              <a:ext cx="776297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776297" y="0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5017583" y="5583304"/>
              <a:ext cx="1153167" cy="762207"/>
            </a:xfrm>
            <a:custGeom>
              <a:avLst/>
              <a:gdLst>
                <a:gd name="connsiteX0" fmla="*/ 0 w 1153167"/>
                <a:gd name="connsiteY0" fmla="*/ 127037 h 762207"/>
                <a:gd name="connsiteX1" fmla="*/ 127037 w 1153167"/>
                <a:gd name="connsiteY1" fmla="*/ 0 h 762207"/>
                <a:gd name="connsiteX2" fmla="*/ 1026130 w 1153167"/>
                <a:gd name="connsiteY2" fmla="*/ 0 h 762207"/>
                <a:gd name="connsiteX3" fmla="*/ 1153167 w 1153167"/>
                <a:gd name="connsiteY3" fmla="*/ 127037 h 762207"/>
                <a:gd name="connsiteX4" fmla="*/ 1153167 w 1153167"/>
                <a:gd name="connsiteY4" fmla="*/ 635170 h 762207"/>
                <a:gd name="connsiteX5" fmla="*/ 1026130 w 1153167"/>
                <a:gd name="connsiteY5" fmla="*/ 762207 h 762207"/>
                <a:gd name="connsiteX6" fmla="*/ 127037 w 1153167"/>
                <a:gd name="connsiteY6" fmla="*/ 762207 h 762207"/>
                <a:gd name="connsiteX7" fmla="*/ 0 w 1153167"/>
                <a:gd name="connsiteY7" fmla="*/ 635170 h 762207"/>
                <a:gd name="connsiteX8" fmla="*/ 0 w 1153167"/>
                <a:gd name="connsiteY8" fmla="*/ 127037 h 76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3167" h="762207">
                  <a:moveTo>
                    <a:pt x="0" y="127037"/>
                  </a:moveTo>
                  <a:cubicBezTo>
                    <a:pt x="0" y="56876"/>
                    <a:pt x="56876" y="0"/>
                    <a:pt x="127037" y="0"/>
                  </a:cubicBezTo>
                  <a:lnTo>
                    <a:pt x="1026130" y="0"/>
                  </a:lnTo>
                  <a:cubicBezTo>
                    <a:pt x="1096291" y="0"/>
                    <a:pt x="1153167" y="56876"/>
                    <a:pt x="1153167" y="127037"/>
                  </a:cubicBezTo>
                  <a:lnTo>
                    <a:pt x="1153167" y="635170"/>
                  </a:lnTo>
                  <a:cubicBezTo>
                    <a:pt x="1153167" y="705331"/>
                    <a:pt x="1096291" y="762207"/>
                    <a:pt x="1026130" y="762207"/>
                  </a:cubicBezTo>
                  <a:lnTo>
                    <a:pt x="127037" y="762207"/>
                  </a:lnTo>
                  <a:cubicBezTo>
                    <a:pt x="56876" y="762207"/>
                    <a:pt x="0" y="705331"/>
                    <a:pt x="0" y="635170"/>
                  </a:cubicBezTo>
                  <a:lnTo>
                    <a:pt x="0" y="1270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768" tIns="72768" rIns="72768" bIns="727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/>
                <a:t>LectureDAL</a:t>
              </a:r>
              <a:endParaRPr lang="en-US" sz="1400" kern="12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5516552" y="4833646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808412" y="26670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08412" y="41148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08412" y="5562600"/>
            <a:ext cx="6705600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Software Architect vs 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541" y="891872"/>
            <a:ext cx="4290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SOA (Service Oriented Architect) 4 of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0163" y="1694457"/>
            <a:ext cx="405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Package Oriented Architect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2255096"/>
            <a:ext cx="2135270" cy="42205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27" name="Straight Connector 26"/>
          <p:cNvCxnSpPr/>
          <p:nvPr/>
        </p:nvCxnSpPr>
        <p:spPr>
          <a:xfrm>
            <a:off x="3904785" y="2839147"/>
            <a:ext cx="7415742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904785" y="4270595"/>
            <a:ext cx="7373034" cy="1798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60812" y="5562600"/>
            <a:ext cx="7373034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27686" y="7562104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3212" y="1894512"/>
            <a:ext cx="6582129" cy="4598244"/>
            <a:chOff x="4084283" y="1364284"/>
            <a:chExt cx="5773736" cy="5416921"/>
          </a:xfrm>
        </p:grpSpPr>
        <p:sp>
          <p:nvSpPr>
            <p:cNvPr id="9" name="Freeform 8"/>
            <p:cNvSpPr/>
            <p:nvPr/>
          </p:nvSpPr>
          <p:spPr>
            <a:xfrm>
              <a:off x="8721177" y="5270162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8721177" y="3827994"/>
              <a:ext cx="9144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7330415" y="2174944"/>
              <a:ext cx="1436482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1436482" y="353870"/>
                  </a:lnTo>
                  <a:lnTo>
                    <a:pt x="1436482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5967665" y="5270162"/>
              <a:ext cx="846831" cy="48496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46831" y="0"/>
                  </a:moveTo>
                  <a:lnTo>
                    <a:pt x="846831" y="319562"/>
                  </a:lnTo>
                  <a:lnTo>
                    <a:pt x="0" y="319562"/>
                  </a:lnTo>
                  <a:lnTo>
                    <a:pt x="0" y="484966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58382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353870"/>
                  </a:lnTo>
                  <a:lnTo>
                    <a:pt x="976200" y="353870"/>
                  </a:lnTo>
                  <a:lnTo>
                    <a:pt x="97620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4862097" y="3827994"/>
              <a:ext cx="976200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976200" y="0"/>
                  </a:moveTo>
                  <a:lnTo>
                    <a:pt x="976200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5838297" y="2174944"/>
              <a:ext cx="1492117" cy="51927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492117" y="0"/>
                  </a:moveTo>
                  <a:lnTo>
                    <a:pt x="1492117" y="353870"/>
                  </a:lnTo>
                  <a:lnTo>
                    <a:pt x="0" y="353870"/>
                  </a:lnTo>
                  <a:lnTo>
                    <a:pt x="0" y="519274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36"/>
            <p:cNvSpPr/>
            <p:nvPr/>
          </p:nvSpPr>
          <p:spPr>
            <a:xfrm>
              <a:off x="6544914" y="1364284"/>
              <a:ext cx="1571001" cy="81066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 37"/>
            <p:cNvSpPr/>
            <p:nvPr/>
          </p:nvSpPr>
          <p:spPr>
            <a:xfrm>
              <a:off x="6743300" y="1552750"/>
              <a:ext cx="1571001" cy="810660"/>
            </a:xfrm>
            <a:custGeom>
              <a:avLst/>
              <a:gdLst>
                <a:gd name="connsiteX0" fmla="*/ 0 w 1571001"/>
                <a:gd name="connsiteY0" fmla="*/ 81066 h 810660"/>
                <a:gd name="connsiteX1" fmla="*/ 81066 w 1571001"/>
                <a:gd name="connsiteY1" fmla="*/ 0 h 810660"/>
                <a:gd name="connsiteX2" fmla="*/ 1489935 w 1571001"/>
                <a:gd name="connsiteY2" fmla="*/ 0 h 810660"/>
                <a:gd name="connsiteX3" fmla="*/ 1571001 w 1571001"/>
                <a:gd name="connsiteY3" fmla="*/ 81066 h 810660"/>
                <a:gd name="connsiteX4" fmla="*/ 1571001 w 1571001"/>
                <a:gd name="connsiteY4" fmla="*/ 729594 h 810660"/>
                <a:gd name="connsiteX5" fmla="*/ 1489935 w 1571001"/>
                <a:gd name="connsiteY5" fmla="*/ 810660 h 810660"/>
                <a:gd name="connsiteX6" fmla="*/ 81066 w 1571001"/>
                <a:gd name="connsiteY6" fmla="*/ 810660 h 810660"/>
                <a:gd name="connsiteX7" fmla="*/ 0 w 1571001"/>
                <a:gd name="connsiteY7" fmla="*/ 729594 h 810660"/>
                <a:gd name="connsiteX8" fmla="*/ 0 w 1571001"/>
                <a:gd name="connsiteY8" fmla="*/ 81066 h 81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1001" h="810660">
                  <a:moveTo>
                    <a:pt x="0" y="81066"/>
                  </a:moveTo>
                  <a:cubicBezTo>
                    <a:pt x="0" y="36294"/>
                    <a:pt x="36294" y="0"/>
                    <a:pt x="81066" y="0"/>
                  </a:cubicBezTo>
                  <a:lnTo>
                    <a:pt x="1489935" y="0"/>
                  </a:lnTo>
                  <a:cubicBezTo>
                    <a:pt x="1534707" y="0"/>
                    <a:pt x="1571001" y="36294"/>
                    <a:pt x="1571001" y="81066"/>
                  </a:cubicBezTo>
                  <a:lnTo>
                    <a:pt x="1571001" y="729594"/>
                  </a:lnTo>
                  <a:cubicBezTo>
                    <a:pt x="1571001" y="774366"/>
                    <a:pt x="1534707" y="810660"/>
                    <a:pt x="1489935" y="810660"/>
                  </a:cubicBezTo>
                  <a:lnTo>
                    <a:pt x="81066" y="810660"/>
                  </a:lnTo>
                  <a:cubicBezTo>
                    <a:pt x="36294" y="810660"/>
                    <a:pt x="0" y="774366"/>
                    <a:pt x="0" y="729594"/>
                  </a:cubicBezTo>
                  <a:lnTo>
                    <a:pt x="0" y="81066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464" tIns="68568" rIns="87250" bIns="-48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UI/Model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9455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/>
            <p:cNvSpPr/>
            <p:nvPr/>
          </p:nvSpPr>
          <p:spPr>
            <a:xfrm>
              <a:off x="51439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6018" tIns="163561" rIns="137167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Service Package (Contact Gateway)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42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 41"/>
            <p:cNvSpPr/>
            <p:nvPr/>
          </p:nvSpPr>
          <p:spPr>
            <a:xfrm>
              <a:off x="42826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748" tIns="-64559" rIns="-13407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Address Service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366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Freeform 43"/>
            <p:cNvSpPr/>
            <p:nvPr/>
          </p:nvSpPr>
          <p:spPr>
            <a:xfrm>
              <a:off x="62350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443" tIns="-64559" rIns="57898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Person Service</a:t>
              </a: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5286418" y="5755128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Freeform 45"/>
            <p:cNvSpPr/>
            <p:nvPr/>
          </p:nvSpPr>
          <p:spPr>
            <a:xfrm>
              <a:off x="5484804" y="5943595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357" tIns="-47490" rIns="-8151" bIns="6026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Contact DAL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7874161" y="2694219"/>
              <a:ext cx="1785472" cy="113377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Freeform 47"/>
            <p:cNvSpPr/>
            <p:nvPr/>
          </p:nvSpPr>
          <p:spPr>
            <a:xfrm>
              <a:off x="8072547" y="2882686"/>
              <a:ext cx="1785472" cy="1133774"/>
            </a:xfrm>
            <a:custGeom>
              <a:avLst/>
              <a:gdLst>
                <a:gd name="connsiteX0" fmla="*/ 0 w 1785472"/>
                <a:gd name="connsiteY0" fmla="*/ 113377 h 1133774"/>
                <a:gd name="connsiteX1" fmla="*/ 113377 w 1785472"/>
                <a:gd name="connsiteY1" fmla="*/ 0 h 1133774"/>
                <a:gd name="connsiteX2" fmla="*/ 1672095 w 1785472"/>
                <a:gd name="connsiteY2" fmla="*/ 0 h 1133774"/>
                <a:gd name="connsiteX3" fmla="*/ 1785472 w 1785472"/>
                <a:gd name="connsiteY3" fmla="*/ 113377 h 1133774"/>
                <a:gd name="connsiteX4" fmla="*/ 1785472 w 1785472"/>
                <a:gd name="connsiteY4" fmla="*/ 1020397 h 1133774"/>
                <a:gd name="connsiteX5" fmla="*/ 1672095 w 1785472"/>
                <a:gd name="connsiteY5" fmla="*/ 1133774 h 1133774"/>
                <a:gd name="connsiteX6" fmla="*/ 113377 w 1785472"/>
                <a:gd name="connsiteY6" fmla="*/ 1133774 h 1133774"/>
                <a:gd name="connsiteX7" fmla="*/ 0 w 1785472"/>
                <a:gd name="connsiteY7" fmla="*/ 1020397 h 1133774"/>
                <a:gd name="connsiteX8" fmla="*/ 0 w 1785472"/>
                <a:gd name="connsiteY8" fmla="*/ 113377 h 113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5472" h="1133774">
                  <a:moveTo>
                    <a:pt x="0" y="113377"/>
                  </a:moveTo>
                  <a:cubicBezTo>
                    <a:pt x="0" y="50761"/>
                    <a:pt x="50761" y="0"/>
                    <a:pt x="113377" y="0"/>
                  </a:cubicBezTo>
                  <a:lnTo>
                    <a:pt x="1672095" y="0"/>
                  </a:lnTo>
                  <a:cubicBezTo>
                    <a:pt x="1734711" y="0"/>
                    <a:pt x="1785472" y="50761"/>
                    <a:pt x="1785472" y="113377"/>
                  </a:cubicBezTo>
                  <a:lnTo>
                    <a:pt x="1785472" y="1020397"/>
                  </a:lnTo>
                  <a:cubicBezTo>
                    <a:pt x="1785472" y="1083013"/>
                    <a:pt x="1734711" y="1133774"/>
                    <a:pt x="1672095" y="1133774"/>
                  </a:cubicBezTo>
                  <a:lnTo>
                    <a:pt x="113377" y="1133774"/>
                  </a:lnTo>
                  <a:cubicBezTo>
                    <a:pt x="50761" y="1133774"/>
                    <a:pt x="0" y="1083013"/>
                    <a:pt x="0" y="1020397"/>
                  </a:cubicBezTo>
                  <a:lnTo>
                    <a:pt x="0" y="11337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9059" tIns="163561" rIns="244126" bIns="17969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Service Package (</a:t>
              </a:r>
              <a:r>
                <a:rPr lang="en-US" sz="1700" kern="1200" dirty="0" err="1"/>
                <a:t>Auth</a:t>
              </a:r>
              <a:r>
                <a:rPr lang="en-US" sz="1700" kern="1200" dirty="0"/>
                <a:t> Gateway)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989083" y="4347269"/>
              <a:ext cx="1555628" cy="92289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Freeform 49"/>
            <p:cNvSpPr/>
            <p:nvPr/>
          </p:nvSpPr>
          <p:spPr>
            <a:xfrm>
              <a:off x="8187469" y="4535735"/>
              <a:ext cx="1555628" cy="922892"/>
            </a:xfrm>
            <a:custGeom>
              <a:avLst/>
              <a:gdLst>
                <a:gd name="connsiteX0" fmla="*/ 0 w 1555628"/>
                <a:gd name="connsiteY0" fmla="*/ 92289 h 922892"/>
                <a:gd name="connsiteX1" fmla="*/ 92289 w 1555628"/>
                <a:gd name="connsiteY1" fmla="*/ 0 h 922892"/>
                <a:gd name="connsiteX2" fmla="*/ 1463339 w 1555628"/>
                <a:gd name="connsiteY2" fmla="*/ 0 h 922892"/>
                <a:gd name="connsiteX3" fmla="*/ 1555628 w 1555628"/>
                <a:gd name="connsiteY3" fmla="*/ 92289 h 922892"/>
                <a:gd name="connsiteX4" fmla="*/ 1555628 w 1555628"/>
                <a:gd name="connsiteY4" fmla="*/ 830603 h 922892"/>
                <a:gd name="connsiteX5" fmla="*/ 1463339 w 1555628"/>
                <a:gd name="connsiteY5" fmla="*/ 922892 h 922892"/>
                <a:gd name="connsiteX6" fmla="*/ 92289 w 1555628"/>
                <a:gd name="connsiteY6" fmla="*/ 922892 h 922892"/>
                <a:gd name="connsiteX7" fmla="*/ 0 w 1555628"/>
                <a:gd name="connsiteY7" fmla="*/ 830603 h 922892"/>
                <a:gd name="connsiteX8" fmla="*/ 0 w 1555628"/>
                <a:gd name="connsiteY8" fmla="*/ 92289 h 92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628" h="922892">
                  <a:moveTo>
                    <a:pt x="0" y="92289"/>
                  </a:moveTo>
                  <a:cubicBezTo>
                    <a:pt x="0" y="41319"/>
                    <a:pt x="41319" y="0"/>
                    <a:pt x="92289" y="0"/>
                  </a:cubicBezTo>
                  <a:lnTo>
                    <a:pt x="1463339" y="0"/>
                  </a:lnTo>
                  <a:cubicBezTo>
                    <a:pt x="1514309" y="0"/>
                    <a:pt x="1555628" y="41319"/>
                    <a:pt x="1555628" y="92289"/>
                  </a:cubicBezTo>
                  <a:lnTo>
                    <a:pt x="1555628" y="830603"/>
                  </a:lnTo>
                  <a:cubicBezTo>
                    <a:pt x="1555628" y="881573"/>
                    <a:pt x="1514309" y="922892"/>
                    <a:pt x="1463339" y="922892"/>
                  </a:cubicBezTo>
                  <a:lnTo>
                    <a:pt x="92289" y="922892"/>
                  </a:lnTo>
                  <a:cubicBezTo>
                    <a:pt x="41319" y="922892"/>
                    <a:pt x="0" y="881573"/>
                    <a:pt x="0" y="830603"/>
                  </a:cubicBezTo>
                  <a:lnTo>
                    <a:pt x="0" y="92289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137" tIns="-64559" rIns="129204" bIns="19692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Login Service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5650" y="5789437"/>
              <a:ext cx="1362493" cy="8033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Freeform 51"/>
            <p:cNvSpPr/>
            <p:nvPr/>
          </p:nvSpPr>
          <p:spPr>
            <a:xfrm>
              <a:off x="8284036" y="5977903"/>
              <a:ext cx="1362493" cy="803302"/>
            </a:xfrm>
            <a:custGeom>
              <a:avLst/>
              <a:gdLst>
                <a:gd name="connsiteX0" fmla="*/ 0 w 1362493"/>
                <a:gd name="connsiteY0" fmla="*/ 80330 h 803302"/>
                <a:gd name="connsiteX1" fmla="*/ 80330 w 1362493"/>
                <a:gd name="connsiteY1" fmla="*/ 0 h 803302"/>
                <a:gd name="connsiteX2" fmla="*/ 1282163 w 1362493"/>
                <a:gd name="connsiteY2" fmla="*/ 0 h 803302"/>
                <a:gd name="connsiteX3" fmla="*/ 1362493 w 1362493"/>
                <a:gd name="connsiteY3" fmla="*/ 80330 h 803302"/>
                <a:gd name="connsiteX4" fmla="*/ 1362493 w 1362493"/>
                <a:gd name="connsiteY4" fmla="*/ 722972 h 803302"/>
                <a:gd name="connsiteX5" fmla="*/ 1282163 w 1362493"/>
                <a:gd name="connsiteY5" fmla="*/ 803302 h 803302"/>
                <a:gd name="connsiteX6" fmla="*/ 80330 w 1362493"/>
                <a:gd name="connsiteY6" fmla="*/ 803302 h 803302"/>
                <a:gd name="connsiteX7" fmla="*/ 0 w 1362493"/>
                <a:gd name="connsiteY7" fmla="*/ 722972 h 803302"/>
                <a:gd name="connsiteX8" fmla="*/ 0 w 1362493"/>
                <a:gd name="connsiteY8" fmla="*/ 80330 h 80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2493" h="803302">
                  <a:moveTo>
                    <a:pt x="0" y="80330"/>
                  </a:moveTo>
                  <a:cubicBezTo>
                    <a:pt x="0" y="35965"/>
                    <a:pt x="35965" y="0"/>
                    <a:pt x="80330" y="0"/>
                  </a:cubicBezTo>
                  <a:lnTo>
                    <a:pt x="1282163" y="0"/>
                  </a:lnTo>
                  <a:cubicBezTo>
                    <a:pt x="1326528" y="0"/>
                    <a:pt x="1362493" y="35965"/>
                    <a:pt x="1362493" y="80330"/>
                  </a:cubicBezTo>
                  <a:lnTo>
                    <a:pt x="1362493" y="722972"/>
                  </a:lnTo>
                  <a:cubicBezTo>
                    <a:pt x="1362493" y="767337"/>
                    <a:pt x="1326528" y="803302"/>
                    <a:pt x="1282163" y="803302"/>
                  </a:cubicBezTo>
                  <a:lnTo>
                    <a:pt x="80330" y="803302"/>
                  </a:lnTo>
                  <a:cubicBezTo>
                    <a:pt x="35965" y="803302"/>
                    <a:pt x="0" y="767337"/>
                    <a:pt x="0" y="722972"/>
                  </a:cubicBezTo>
                  <a:lnTo>
                    <a:pt x="0" y="8033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-22430" tIns="-81798" rIns="32636" bIns="94577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Auth</a:t>
              </a:r>
              <a:r>
                <a:rPr lang="en-US" sz="1700" kern="1200" dirty="0"/>
                <a:t> DAL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1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8692399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62838"/>
            <a:ext cx="8687333" cy="609601"/>
          </a:xfrm>
        </p:spPr>
        <p:txBody>
          <a:bodyPr>
            <a:normAutofit/>
          </a:bodyPr>
          <a:lstStyle/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2" y="304800"/>
            <a:ext cx="869239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</a:t>
            </a:r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 </a:t>
            </a:r>
            <a:r>
              <a:rPr lang="en-IN" sz="4400" b="1" dirty="0">
                <a:solidFill>
                  <a:srgbClr val="FFFF00"/>
                </a:solidFill>
                <a:latin typeface="Adobe Clean" panose="020B0503020404020204" pitchFamily="34" charset="0"/>
              </a:rPr>
              <a:t>to Answer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824028" y="2581465"/>
            <a:ext cx="4419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start a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find resources?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I collect business </a:t>
            </a:r>
          </a:p>
          <a:p>
            <a:pPr algn="l"/>
            <a:r>
              <a:rPr lang="en-US" dirty="0"/>
              <a:t>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to prepare my demo for </a:t>
            </a:r>
          </a:p>
          <a:p>
            <a:pPr algn="l"/>
            <a:r>
              <a:rPr lang="en-US" dirty="0"/>
              <a:t>upper management.?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52771812"/>
              </p:ext>
            </p:extLst>
          </p:nvPr>
        </p:nvGraphicFramePr>
        <p:xfrm>
          <a:off x="5256212" y="5334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83721995"/>
              </p:ext>
            </p:extLst>
          </p:nvPr>
        </p:nvGraphicFramePr>
        <p:xfrm>
          <a:off x="5256212" y="1998486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939327877"/>
              </p:ext>
            </p:extLst>
          </p:nvPr>
        </p:nvGraphicFramePr>
        <p:xfrm>
          <a:off x="5256212" y="3209043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568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5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2130</Words>
  <Application>Microsoft Office PowerPoint</Application>
  <PresentationFormat>Custom</PresentationFormat>
  <Paragraphs>564</Paragraphs>
  <Slides>63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Adobe Clean</vt:lpstr>
      <vt:lpstr>Arial</vt:lpstr>
      <vt:lpstr>Calibri</vt:lpstr>
      <vt:lpstr>Calibri Light</vt:lpstr>
      <vt:lpstr>Corbel</vt:lpstr>
      <vt:lpstr>Digital Blue Tunnel 16x9</vt:lpstr>
      <vt:lpstr>Office Theme</vt:lpstr>
      <vt:lpstr>Crafting ColdFusion Applications Like An Architect</vt:lpstr>
      <vt:lpstr>PowerPoint Presentation</vt:lpstr>
      <vt:lpstr>PowerPoint Presentation</vt:lpstr>
      <vt:lpstr>Who am I</vt:lpstr>
      <vt:lpstr>PowerPoint Presentation</vt:lpstr>
      <vt:lpstr>Subjects to cover</vt:lpstr>
      <vt:lpstr>Questions to Answer</vt:lpstr>
      <vt:lpstr>PowerPoint Presentation</vt:lpstr>
      <vt:lpstr>Questions to Answer</vt:lpstr>
      <vt:lpstr>PowerPoint Presentation</vt:lpstr>
      <vt:lpstr>Questions to Answer</vt:lpstr>
      <vt:lpstr>Understanding Software Architect</vt:lpstr>
      <vt:lpstr>PowerPoint Presentation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Let us convert the room to ColdFusion code</vt:lpstr>
      <vt:lpstr>PowerPoint Presentation</vt:lpstr>
      <vt:lpstr>PowerPoint Presentation</vt:lpstr>
      <vt:lpstr>Software architect vs building architect</vt:lpstr>
      <vt:lpstr>PowerPoint Presentation</vt:lpstr>
      <vt:lpstr>Software architect vs building architect</vt:lpstr>
      <vt:lpstr>PowerPoint Presentation</vt:lpstr>
      <vt:lpstr>Software architect vs building architect</vt:lpstr>
      <vt:lpstr>Software Architect vs Code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2016-09-13T15:08:08Z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